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embeddedFontLst>
    <p:embeddedFont>
      <p:font typeface="Funnel Sans" panose="020B0604020202020204" charset="0"/>
      <p:regular r:id="rId14"/>
    </p:embeddedFont>
    <p:embeddedFont>
      <p:font typeface="Mona Sans Semi Bold" panose="020B060402020202020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96D0FA9-7A99-DFD5-B92D-517F9B296E37}" v="19" dt="2025-12-01T02:07:42.35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B31F9C-DF4C-4C07-BEF6-80D5E4B3F9AC}" type="datetimeFigureOut">
              <a:t>12/1/2025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35B13D-A629-4B59-BD45-4EABE358374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3260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616">
              <a:alpha val="95000"/>
            </a:srgbClr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sv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2.svg"/><Relationship Id="rId11" Type="http://schemas.openxmlformats.org/officeDocument/2006/relationships/image" Target="../media/image27.png"/><Relationship Id="rId5" Type="http://schemas.openxmlformats.org/officeDocument/2006/relationships/image" Target="../media/image21.png"/><Relationship Id="rId10" Type="http://schemas.openxmlformats.org/officeDocument/2006/relationships/image" Target="../media/image26.svg"/><Relationship Id="rId4" Type="http://schemas.openxmlformats.org/officeDocument/2006/relationships/image" Target="../media/image20.svg"/><Relationship Id="rId9" Type="http://schemas.openxmlformats.org/officeDocument/2006/relationships/image" Target="../media/image2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sv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5.png"/><Relationship Id="rId5" Type="http://schemas.openxmlformats.org/officeDocument/2006/relationships/image" Target="../media/image14.svg"/><Relationship Id="rId4" Type="http://schemas.openxmlformats.org/officeDocument/2006/relationships/image" Target="../media/image13.png"/><Relationship Id="rId9" Type="http://schemas.openxmlformats.org/officeDocument/2006/relationships/image" Target="../media/image18.sv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03504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497104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FFF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Picar Robot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280190" y="4414838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Designing intelligent navigation systems for small-scale autonomous ground vehicles</a:t>
            </a:r>
            <a:endParaRPr lang="en-US" sz="15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2713" y="517446"/>
            <a:ext cx="10839807" cy="5881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700" dirty="0">
                <a:solidFill>
                  <a:srgbClr val="FFFF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Ethical Considerations in Autonomous Robotics</a:t>
            </a:r>
            <a:endParaRPr lang="en-US" sz="3700" dirty="0"/>
          </a:p>
        </p:txBody>
      </p:sp>
      <p:sp>
        <p:nvSpPr>
          <p:cNvPr id="3" name="Text 1"/>
          <p:cNvSpPr/>
          <p:nvPr/>
        </p:nvSpPr>
        <p:spPr>
          <a:xfrm>
            <a:off x="752713" y="1481971"/>
            <a:ext cx="13124974" cy="3011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Even small-scale educational robots raise important ethical questions that engineers must consider throughout the development lifecycle.</a:t>
            </a:r>
            <a:endParaRPr lang="en-US" sz="14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52713" y="1994773"/>
            <a:ext cx="470416" cy="47041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52713" y="2700338"/>
            <a:ext cx="2352318" cy="294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FFFF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Safety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752713" y="3107293"/>
            <a:ext cx="6444853" cy="9033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Autonomous robots must operate safely to avoid harm to people and property. Fail-safe mechanisms and emergency stop procedures are essential design requirements.</a:t>
            </a:r>
            <a:endParaRPr lang="en-US" sz="14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432715" y="1994773"/>
            <a:ext cx="470416" cy="47041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432715" y="2700338"/>
            <a:ext cx="2352318" cy="294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FFFF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Data Privacy</a:t>
            </a:r>
            <a:endParaRPr lang="en-US" sz="1850" dirty="0"/>
          </a:p>
        </p:txBody>
      </p:sp>
      <p:sp>
        <p:nvSpPr>
          <p:cNvPr id="9" name="Text 5"/>
          <p:cNvSpPr/>
          <p:nvPr/>
        </p:nvSpPr>
        <p:spPr>
          <a:xfrm>
            <a:off x="7432715" y="3107293"/>
            <a:ext cx="6444972" cy="9033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Camera-based perception systems raise privacy concerns when deployed in public or shared spaces. Data handling protocols must respect individual privacy rights.</a:t>
            </a:r>
            <a:endParaRPr lang="en-US" sz="14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52713" y="4386977"/>
            <a:ext cx="470416" cy="470416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752713" y="5092541"/>
            <a:ext cx="2352318" cy="294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FFFF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Bias &amp; Reliability</a:t>
            </a:r>
            <a:endParaRPr lang="en-US" sz="1850" dirty="0"/>
          </a:p>
        </p:txBody>
      </p:sp>
      <p:sp>
        <p:nvSpPr>
          <p:cNvPr id="12" name="Text 7"/>
          <p:cNvSpPr/>
          <p:nvPr/>
        </p:nvSpPr>
        <p:spPr>
          <a:xfrm>
            <a:off x="752713" y="5499497"/>
            <a:ext cx="6444853" cy="9033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Sensor failures or algorithmic limitations can lead to unintended actions. Systems must degrade gracefully and provide clear operational status indicators.</a:t>
            </a:r>
            <a:endParaRPr lang="en-US" sz="14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432715" y="4386977"/>
            <a:ext cx="470416" cy="470416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432715" y="5092541"/>
            <a:ext cx="2826544" cy="294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FFFF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Responsible Deployment</a:t>
            </a:r>
            <a:endParaRPr lang="en-US" sz="1850" dirty="0"/>
          </a:p>
        </p:txBody>
      </p:sp>
      <p:sp>
        <p:nvSpPr>
          <p:cNvPr id="15" name="Text 9"/>
          <p:cNvSpPr/>
          <p:nvPr/>
        </p:nvSpPr>
        <p:spPr>
          <a:xfrm>
            <a:off x="7432715" y="5499497"/>
            <a:ext cx="6444972" cy="9033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Even small robots require extensive testing before real-world use. Developers bear responsibility for anticipating edge cases and potential misuse scenarios.</a:t>
            </a:r>
            <a:endParaRPr lang="en-US" sz="1450" dirty="0"/>
          </a:p>
        </p:txBody>
      </p:sp>
      <p:sp>
        <p:nvSpPr>
          <p:cNvPr id="16" name="Shape 10"/>
          <p:cNvSpPr/>
          <p:nvPr/>
        </p:nvSpPr>
        <p:spPr>
          <a:xfrm>
            <a:off x="752713" y="6614517"/>
            <a:ext cx="13124974" cy="1100733"/>
          </a:xfrm>
          <a:prstGeom prst="roundRect">
            <a:avLst>
              <a:gd name="adj" fmla="val 7181"/>
            </a:avLst>
          </a:prstGeom>
          <a:solidFill>
            <a:srgbClr val="262626"/>
          </a:solidFill>
          <a:ln/>
        </p:spPr>
      </p:sp>
      <p:pic>
        <p:nvPicPr>
          <p:cNvPr id="17" name="Image 4" descr="preencoded.pn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40832" y="6905982"/>
            <a:ext cx="235148" cy="188119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1364099" y="6849666"/>
            <a:ext cx="12325469" cy="6022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b="1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Educational Imperative:</a:t>
            </a:r>
            <a:r>
              <a:rPr lang="en-US" sz="14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Robotics education should encourage ethical thinking alongside engineering skills, preparing students to develop responsible autonomous systems.</a:t>
            </a:r>
            <a:endParaRPr lang="en-US" sz="14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41828"/>
            <a:ext cx="7715964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FFF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Conclusion: Picar Robot Journey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3159562"/>
            <a:ext cx="13042821" cy="7939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5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This project successfully demonstrated autonomous navigation for the Picar Robot, integrating perception, planning, and control algorithms to achieve reliable environmental interaction.</a:t>
            </a:r>
            <a:endParaRPr lang="en-US" sz="1950" dirty="0"/>
          </a:p>
        </p:txBody>
      </p:sp>
      <p:sp>
        <p:nvSpPr>
          <p:cNvPr id="4" name="Text 2"/>
          <p:cNvSpPr/>
          <p:nvPr/>
        </p:nvSpPr>
        <p:spPr>
          <a:xfrm>
            <a:off x="793790" y="4176713"/>
            <a:ext cx="13042821" cy="7939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5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We gained invaluable insights into sensor calibration, environmental adaptability, and the iterative nature of robotics development, validating our approach through rigorous testing.</a:t>
            </a:r>
            <a:endParaRPr lang="en-US" sz="1950" dirty="0"/>
          </a:p>
        </p:txBody>
      </p:sp>
      <p:sp>
        <p:nvSpPr>
          <p:cNvPr id="5" name="Text 3"/>
          <p:cNvSpPr/>
          <p:nvPr/>
        </p:nvSpPr>
        <p:spPr>
          <a:xfrm>
            <a:off x="793790" y="5193863"/>
            <a:ext cx="13042821" cy="7939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5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Future iterations can explore advanced AI, multi-robot coordination, and deployment in more complex real-world applications, building upon this foundational success.</a:t>
            </a:r>
            <a:endParaRPr lang="en-US" sz="19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16223"/>
            <a:ext cx="850130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FFF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Project Goals &amp; Problem Statement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793790" y="2233136"/>
            <a:ext cx="6422231" cy="1793796"/>
          </a:xfrm>
          <a:prstGeom prst="roundRect">
            <a:avLst>
              <a:gd name="adj" fmla="val 4647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99768" y="2439114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FFFF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Primary Objective</a:t>
            </a:r>
            <a:endParaRPr lang="en-US" sz="1950" dirty="0"/>
          </a:p>
        </p:txBody>
      </p:sp>
      <p:sp>
        <p:nvSpPr>
          <p:cNvPr id="5" name="Text 3"/>
          <p:cNvSpPr/>
          <p:nvPr/>
        </p:nvSpPr>
        <p:spPr>
          <a:xfrm>
            <a:off x="999768" y="2868335"/>
            <a:ext cx="6010275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Design and implement an autonomous Picar robot capable of navigating its environment using sensors and intelligent control systems</a:t>
            </a:r>
            <a:endParaRPr lang="en-US" sz="1550" dirty="0"/>
          </a:p>
        </p:txBody>
      </p:sp>
      <p:sp>
        <p:nvSpPr>
          <p:cNvPr id="6" name="Shape 4"/>
          <p:cNvSpPr/>
          <p:nvPr/>
        </p:nvSpPr>
        <p:spPr>
          <a:xfrm>
            <a:off x="7414379" y="2233136"/>
            <a:ext cx="6422231" cy="1793796"/>
          </a:xfrm>
          <a:prstGeom prst="roundRect">
            <a:avLst>
              <a:gd name="adj" fmla="val 4647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620357" y="2439114"/>
            <a:ext cx="2610564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FFFF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Real-World Challenge</a:t>
            </a:r>
            <a:endParaRPr lang="en-US" sz="1950" dirty="0"/>
          </a:p>
        </p:txBody>
      </p:sp>
      <p:sp>
        <p:nvSpPr>
          <p:cNvPr id="8" name="Text 6"/>
          <p:cNvSpPr/>
          <p:nvPr/>
        </p:nvSpPr>
        <p:spPr>
          <a:xfrm>
            <a:off x="7620357" y="2868335"/>
            <a:ext cx="6010275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Enable a small-scale robotic vehicle to perceive surroundings, avoid obstacles, and follow planned paths with minimal human intervention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93790" y="432458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dirty="0">
                <a:solidFill>
                  <a:srgbClr val="FFFF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Project Objectives</a:t>
            </a:r>
            <a:endParaRPr lang="en-US" sz="2300" dirty="0"/>
          </a:p>
        </p:txBody>
      </p:sp>
      <p:sp>
        <p:nvSpPr>
          <p:cNvPr id="10" name="Text 8"/>
          <p:cNvSpPr/>
          <p:nvPr/>
        </p:nvSpPr>
        <p:spPr>
          <a:xfrm>
            <a:off x="793790" y="5172908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Build a functional robotic platform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793790" y="5559862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Integrate hardware and software components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7564874" y="5172908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Implement perception, planning, and control algorithms</a:t>
            </a:r>
            <a:endParaRPr lang="en-US" sz="1550" dirty="0"/>
          </a:p>
        </p:txBody>
      </p:sp>
      <p:sp>
        <p:nvSpPr>
          <p:cNvPr id="13" name="Text 11"/>
          <p:cNvSpPr/>
          <p:nvPr/>
        </p:nvSpPr>
        <p:spPr>
          <a:xfrm>
            <a:off x="7564874" y="5559862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Evaluate performance through structured testing</a:t>
            </a:r>
            <a:endParaRPr lang="en-US" sz="1550" dirty="0"/>
          </a:p>
        </p:txBody>
      </p:sp>
      <p:sp>
        <p:nvSpPr>
          <p:cNvPr id="14" name="Shape 12"/>
          <p:cNvSpPr/>
          <p:nvPr/>
        </p:nvSpPr>
        <p:spPr>
          <a:xfrm>
            <a:off x="793790" y="6170057"/>
            <a:ext cx="13042821" cy="843201"/>
          </a:xfrm>
          <a:prstGeom prst="roundRect">
            <a:avLst>
              <a:gd name="adj" fmla="val 9886"/>
            </a:avLst>
          </a:prstGeom>
          <a:solidFill>
            <a:srgbClr val="262626"/>
          </a:solidFill>
          <a:ln/>
        </p:spPr>
      </p:sp>
      <p:pic>
        <p:nvPicPr>
          <p:cNvPr id="1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148" y="6472952"/>
            <a:ext cx="248007" cy="198358"/>
          </a:xfrm>
          <a:prstGeom prst="rect">
            <a:avLst/>
          </a:prstGeom>
        </p:spPr>
      </p:pic>
      <p:sp>
        <p:nvSpPr>
          <p:cNvPr id="16" name="Text 13"/>
          <p:cNvSpPr/>
          <p:nvPr/>
        </p:nvSpPr>
        <p:spPr>
          <a:xfrm>
            <a:off x="1438513" y="6417945"/>
            <a:ext cx="1219973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Key Constraints:</a:t>
            </a:r>
            <a:r>
              <a:rPr lang="en-US" sz="1550" dirty="0">
                <a:solidFill>
                  <a:srgbClr val="FFFFF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Limited battery life, sensor accuracy limitations, small form factor, and computational limits of onboard hardware</a:t>
            </a:r>
            <a:endParaRPr lang="en-US" sz="15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1729" y="344924"/>
            <a:ext cx="3730823" cy="3919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2450" dirty="0">
                <a:solidFill>
                  <a:srgbClr val="FFFF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System Design Overview</a:t>
            </a:r>
            <a:endParaRPr lang="en-US" sz="2450" dirty="0"/>
          </a:p>
        </p:txBody>
      </p:sp>
      <p:sp>
        <p:nvSpPr>
          <p:cNvPr id="3" name="Text 1"/>
          <p:cNvSpPr/>
          <p:nvPr/>
        </p:nvSpPr>
        <p:spPr>
          <a:xfrm>
            <a:off x="501729" y="1050369"/>
            <a:ext cx="2120027" cy="2352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dirty="0">
                <a:solidFill>
                  <a:srgbClr val="FFFF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Hardware Components</a:t>
            </a:r>
            <a:endParaRPr lang="en-US" sz="1450" dirty="0"/>
          </a:p>
        </p:txBody>
      </p:sp>
      <p:sp>
        <p:nvSpPr>
          <p:cNvPr id="4" name="Text 2"/>
          <p:cNvSpPr/>
          <p:nvPr/>
        </p:nvSpPr>
        <p:spPr>
          <a:xfrm>
            <a:off x="501729" y="1411010"/>
            <a:ext cx="6660475" cy="2007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Raspberry Pi (main controller)</a:t>
            </a:r>
            <a:endParaRPr lang="en-US" sz="950" dirty="0"/>
          </a:p>
        </p:txBody>
      </p:sp>
      <p:sp>
        <p:nvSpPr>
          <p:cNvPr id="5" name="Text 3"/>
          <p:cNvSpPr/>
          <p:nvPr/>
        </p:nvSpPr>
        <p:spPr>
          <a:xfrm>
            <a:off x="501729" y="1655564"/>
            <a:ext cx="6660475" cy="2007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Motor driver board (L298N or equivalent)</a:t>
            </a:r>
            <a:endParaRPr lang="en-US" sz="950" dirty="0"/>
          </a:p>
        </p:txBody>
      </p:sp>
      <p:sp>
        <p:nvSpPr>
          <p:cNvPr id="6" name="Text 4"/>
          <p:cNvSpPr/>
          <p:nvPr/>
        </p:nvSpPr>
        <p:spPr>
          <a:xfrm>
            <a:off x="501729" y="1900118"/>
            <a:ext cx="6660475" cy="2007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Servo motor for steering</a:t>
            </a:r>
            <a:endParaRPr lang="en-US" sz="950" dirty="0"/>
          </a:p>
        </p:txBody>
      </p:sp>
      <p:sp>
        <p:nvSpPr>
          <p:cNvPr id="7" name="Text 5"/>
          <p:cNvSpPr/>
          <p:nvPr/>
        </p:nvSpPr>
        <p:spPr>
          <a:xfrm>
            <a:off x="501729" y="2144673"/>
            <a:ext cx="6660475" cy="2007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DC motors for propulsion</a:t>
            </a:r>
            <a:endParaRPr lang="en-US" sz="950" dirty="0"/>
          </a:p>
        </p:txBody>
      </p:sp>
      <p:sp>
        <p:nvSpPr>
          <p:cNvPr id="8" name="Text 6"/>
          <p:cNvSpPr/>
          <p:nvPr/>
        </p:nvSpPr>
        <p:spPr>
          <a:xfrm>
            <a:off x="501729" y="2389227"/>
            <a:ext cx="6660475" cy="2007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Ultrasonic sensor for obstacle detection</a:t>
            </a:r>
            <a:endParaRPr lang="en-US" sz="950" dirty="0"/>
          </a:p>
        </p:txBody>
      </p:sp>
      <p:sp>
        <p:nvSpPr>
          <p:cNvPr id="9" name="Text 7"/>
          <p:cNvSpPr/>
          <p:nvPr/>
        </p:nvSpPr>
        <p:spPr>
          <a:xfrm>
            <a:off x="501729" y="2633782"/>
            <a:ext cx="6660475" cy="2007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IR/line-following sensors (optional)</a:t>
            </a:r>
            <a:endParaRPr lang="en-US" sz="950" dirty="0"/>
          </a:p>
        </p:txBody>
      </p:sp>
      <p:sp>
        <p:nvSpPr>
          <p:cNvPr id="10" name="Text 8"/>
          <p:cNvSpPr/>
          <p:nvPr/>
        </p:nvSpPr>
        <p:spPr>
          <a:xfrm>
            <a:off x="501729" y="2878336"/>
            <a:ext cx="6660475" cy="2007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Camera module for visual input</a:t>
            </a:r>
            <a:endParaRPr lang="en-US" sz="950" dirty="0"/>
          </a:p>
        </p:txBody>
      </p:sp>
      <p:sp>
        <p:nvSpPr>
          <p:cNvPr id="11" name="Text 9"/>
          <p:cNvSpPr/>
          <p:nvPr/>
        </p:nvSpPr>
        <p:spPr>
          <a:xfrm>
            <a:off x="501729" y="3122890"/>
            <a:ext cx="6660475" cy="2007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Chassis, wheels, and Li-ion battery pack</a:t>
            </a:r>
            <a:endParaRPr lang="en-US" sz="950" dirty="0"/>
          </a:p>
        </p:txBody>
      </p:sp>
      <p:sp>
        <p:nvSpPr>
          <p:cNvPr id="12" name="Text 10"/>
          <p:cNvSpPr/>
          <p:nvPr/>
        </p:nvSpPr>
        <p:spPr>
          <a:xfrm>
            <a:off x="7475815" y="1050369"/>
            <a:ext cx="2045851" cy="2352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dirty="0">
                <a:solidFill>
                  <a:srgbClr val="FFFF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Software Components</a:t>
            </a:r>
            <a:endParaRPr lang="en-US" sz="1450" dirty="0"/>
          </a:p>
        </p:txBody>
      </p:sp>
      <p:sp>
        <p:nvSpPr>
          <p:cNvPr id="13" name="Text 11"/>
          <p:cNvSpPr/>
          <p:nvPr/>
        </p:nvSpPr>
        <p:spPr>
          <a:xfrm>
            <a:off x="7475815" y="1411010"/>
            <a:ext cx="6660475" cy="2007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Raspberry Pi OS or minimal Linux-based OS</a:t>
            </a:r>
            <a:endParaRPr lang="en-US" sz="950" dirty="0"/>
          </a:p>
        </p:txBody>
      </p:sp>
      <p:sp>
        <p:nvSpPr>
          <p:cNvPr id="14" name="Text 12"/>
          <p:cNvSpPr/>
          <p:nvPr/>
        </p:nvSpPr>
        <p:spPr>
          <a:xfrm>
            <a:off x="7475815" y="1655564"/>
            <a:ext cx="6660475" cy="2007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Python as main programming language</a:t>
            </a:r>
            <a:endParaRPr lang="en-US" sz="950" dirty="0"/>
          </a:p>
        </p:txBody>
      </p:sp>
      <p:sp>
        <p:nvSpPr>
          <p:cNvPr id="15" name="Text 13"/>
          <p:cNvSpPr/>
          <p:nvPr/>
        </p:nvSpPr>
        <p:spPr>
          <a:xfrm>
            <a:off x="7475815" y="1900118"/>
            <a:ext cx="6660475" cy="2007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OpenCV for image processing</a:t>
            </a:r>
            <a:endParaRPr lang="en-US" sz="950" dirty="0"/>
          </a:p>
        </p:txBody>
      </p:sp>
      <p:sp>
        <p:nvSpPr>
          <p:cNvPr id="16" name="Text 14"/>
          <p:cNvSpPr/>
          <p:nvPr/>
        </p:nvSpPr>
        <p:spPr>
          <a:xfrm>
            <a:off x="7475815" y="2144673"/>
            <a:ext cx="6660475" cy="2007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GPIO libraries for motor/sensor control</a:t>
            </a:r>
            <a:endParaRPr lang="en-US" sz="950" dirty="0"/>
          </a:p>
        </p:txBody>
      </p:sp>
      <p:sp>
        <p:nvSpPr>
          <p:cNvPr id="17" name="Text 15"/>
          <p:cNvSpPr/>
          <p:nvPr/>
        </p:nvSpPr>
        <p:spPr>
          <a:xfrm>
            <a:off x="7475815" y="2389227"/>
            <a:ext cx="6660475" cy="2007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550"/>
              </a:lnSpc>
              <a:buSzPct val="100000"/>
              <a:buChar char="•"/>
            </a:pPr>
            <a:r>
              <a:rPr lang="en-US" sz="95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Custom navigation and control scripts</a:t>
            </a:r>
            <a:endParaRPr lang="en-US" sz="950" dirty="0"/>
          </a:p>
        </p:txBody>
      </p:sp>
      <p:pic>
        <p:nvPicPr>
          <p:cNvPr id="1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5815" y="2731056"/>
            <a:ext cx="6660475" cy="666047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272891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FFFF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System Architecture</a:t>
            </a:r>
            <a:endParaRPr lang="en-US" sz="1950" dirty="0"/>
          </a:p>
        </p:txBody>
      </p:sp>
      <p:sp>
        <p:nvSpPr>
          <p:cNvPr id="3" name="Text 1"/>
          <p:cNvSpPr/>
          <p:nvPr/>
        </p:nvSpPr>
        <p:spPr>
          <a:xfrm>
            <a:off x="396835" y="781407"/>
            <a:ext cx="13836729" cy="158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75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The robot architecture follows a linear data flow model from sensing to actuation, processing information through discrete computational stages.</a:t>
            </a:r>
            <a:endParaRPr lang="en-US" sz="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885" y="1037706"/>
            <a:ext cx="13854285" cy="5931379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377264" y="5819228"/>
            <a:ext cx="1493259" cy="442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FFFF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Actuation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1377264" y="4449416"/>
            <a:ext cx="2271561" cy="442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FFFF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Control Output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1377264" y="3093441"/>
            <a:ext cx="1667944" cy="442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FFFF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Processing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1377264" y="1723630"/>
            <a:ext cx="1213070" cy="442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dirty="0">
                <a:solidFill>
                  <a:srgbClr val="FFFF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Sensors</a:t>
            </a:r>
            <a:endParaRPr lang="en-US" sz="135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57562" y="943084"/>
            <a:ext cx="496133" cy="595313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12352875" y="1028408"/>
            <a:ext cx="1240393" cy="155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50" dirty="0">
                <a:solidFill>
                  <a:srgbClr val="FFFF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Sensors</a:t>
            </a:r>
            <a:endParaRPr lang="en-US" sz="950" dirty="0"/>
          </a:p>
        </p:txBody>
      </p:sp>
      <p:sp>
        <p:nvSpPr>
          <p:cNvPr id="11" name="Text 7"/>
          <p:cNvSpPr/>
          <p:nvPr/>
        </p:nvSpPr>
        <p:spPr>
          <a:xfrm>
            <a:off x="12352875" y="1242959"/>
            <a:ext cx="13241417" cy="158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75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Raw environmental data capture</a:t>
            </a:r>
            <a:endParaRPr lang="en-US" sz="750" dirty="0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57562" y="1524541"/>
            <a:ext cx="496133" cy="595313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2352875" y="1623720"/>
            <a:ext cx="1240393" cy="155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50" dirty="0">
                <a:solidFill>
                  <a:srgbClr val="FFFF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Perception</a:t>
            </a:r>
            <a:endParaRPr lang="en-US" sz="950" dirty="0"/>
          </a:p>
        </p:txBody>
      </p:sp>
      <p:sp>
        <p:nvSpPr>
          <p:cNvPr id="14" name="Text 9"/>
          <p:cNvSpPr/>
          <p:nvPr/>
        </p:nvSpPr>
        <p:spPr>
          <a:xfrm>
            <a:off x="12352875" y="1838271"/>
            <a:ext cx="13241417" cy="158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75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Data interpretation and feature extraction</a:t>
            </a:r>
            <a:endParaRPr lang="en-US" sz="750" dirty="0"/>
          </a:p>
        </p:txBody>
      </p:sp>
      <p:pic>
        <p:nvPicPr>
          <p:cNvPr id="15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757562" y="2119854"/>
            <a:ext cx="496133" cy="595313"/>
          </a:xfrm>
          <a:prstGeom prst="rect">
            <a:avLst/>
          </a:prstGeom>
        </p:spPr>
      </p:pic>
      <p:sp>
        <p:nvSpPr>
          <p:cNvPr id="16" name="Text 10"/>
          <p:cNvSpPr/>
          <p:nvPr/>
        </p:nvSpPr>
        <p:spPr>
          <a:xfrm>
            <a:off x="12352875" y="2219033"/>
            <a:ext cx="1240393" cy="155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50" dirty="0">
                <a:solidFill>
                  <a:srgbClr val="FFFF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Planning</a:t>
            </a:r>
            <a:endParaRPr lang="en-US" sz="950" dirty="0"/>
          </a:p>
        </p:txBody>
      </p:sp>
      <p:sp>
        <p:nvSpPr>
          <p:cNvPr id="17" name="Text 11"/>
          <p:cNvSpPr/>
          <p:nvPr/>
        </p:nvSpPr>
        <p:spPr>
          <a:xfrm>
            <a:off x="12352875" y="2433584"/>
            <a:ext cx="13241417" cy="158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75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Decision-making and path generation</a:t>
            </a:r>
            <a:endParaRPr lang="en-US" sz="750" dirty="0"/>
          </a:p>
        </p:txBody>
      </p:sp>
      <p:pic>
        <p:nvPicPr>
          <p:cNvPr id="18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757562" y="2715166"/>
            <a:ext cx="496133" cy="595313"/>
          </a:xfrm>
          <a:prstGeom prst="rect">
            <a:avLst/>
          </a:prstGeom>
        </p:spPr>
      </p:pic>
      <p:sp>
        <p:nvSpPr>
          <p:cNvPr id="19" name="Text 12"/>
          <p:cNvSpPr/>
          <p:nvPr/>
        </p:nvSpPr>
        <p:spPr>
          <a:xfrm>
            <a:off x="12352875" y="2814345"/>
            <a:ext cx="1240393" cy="155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50" dirty="0">
                <a:solidFill>
                  <a:srgbClr val="FFFF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Control</a:t>
            </a:r>
            <a:endParaRPr lang="en-US" sz="950" dirty="0"/>
          </a:p>
        </p:txBody>
      </p:sp>
      <p:sp>
        <p:nvSpPr>
          <p:cNvPr id="20" name="Text 13"/>
          <p:cNvSpPr/>
          <p:nvPr/>
        </p:nvSpPr>
        <p:spPr>
          <a:xfrm>
            <a:off x="12352875" y="3028896"/>
            <a:ext cx="13241417" cy="158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75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Signal conversion to motor commands</a:t>
            </a:r>
            <a:endParaRPr lang="en-US" sz="750" dirty="0"/>
          </a:p>
        </p:txBody>
      </p:sp>
      <p:pic>
        <p:nvPicPr>
          <p:cNvPr id="21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757562" y="3310479"/>
            <a:ext cx="496133" cy="595313"/>
          </a:xfrm>
          <a:prstGeom prst="rect">
            <a:avLst/>
          </a:prstGeom>
        </p:spPr>
      </p:pic>
      <p:sp>
        <p:nvSpPr>
          <p:cNvPr id="22" name="Text 14"/>
          <p:cNvSpPr/>
          <p:nvPr/>
        </p:nvSpPr>
        <p:spPr>
          <a:xfrm>
            <a:off x="12352875" y="3409658"/>
            <a:ext cx="1240393" cy="1550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950" dirty="0">
                <a:solidFill>
                  <a:srgbClr val="FFFF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Movement</a:t>
            </a:r>
            <a:endParaRPr lang="en-US" sz="950" dirty="0"/>
          </a:p>
        </p:txBody>
      </p:sp>
      <p:sp>
        <p:nvSpPr>
          <p:cNvPr id="23" name="Text 15"/>
          <p:cNvSpPr/>
          <p:nvPr/>
        </p:nvSpPr>
        <p:spPr>
          <a:xfrm>
            <a:off x="12352875" y="3624209"/>
            <a:ext cx="13241417" cy="1585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75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Physical actuation and navigation</a:t>
            </a:r>
            <a:endParaRPr lang="en-US" sz="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97387"/>
            <a:ext cx="5354360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FFFF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Perception Algorithms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2014299"/>
            <a:ext cx="130428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Perception transforms raw sensor data into meaningful environmental information that the robot can use for decision-making. The system must convert physical phenomena into numerical representations.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793790" y="2872621"/>
            <a:ext cx="4215289" cy="3054668"/>
          </a:xfrm>
          <a:prstGeom prst="roundRect">
            <a:avLst>
              <a:gd name="adj" fmla="val 2729"/>
            </a:avLst>
          </a:prstGeom>
          <a:solidFill>
            <a:srgbClr val="181616">
              <a:alpha val="95000"/>
            </a:srgbClr>
          </a:solidFill>
          <a:ln w="22860">
            <a:solidFill>
              <a:srgbClr val="595959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16650" y="2895481"/>
            <a:ext cx="4169569" cy="595313"/>
          </a:xfrm>
          <a:prstGeom prst="roundRect">
            <a:avLst>
              <a:gd name="adj" fmla="val 9395"/>
            </a:avLst>
          </a:prstGeom>
          <a:solidFill>
            <a:srgbClr val="404040"/>
          </a:solidFill>
          <a:ln/>
        </p:spPr>
      </p:sp>
      <p:sp>
        <p:nvSpPr>
          <p:cNvPr id="6" name="Text 4"/>
          <p:cNvSpPr/>
          <p:nvPr/>
        </p:nvSpPr>
        <p:spPr>
          <a:xfrm>
            <a:off x="2752606" y="3003233"/>
            <a:ext cx="297656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1</a:t>
            </a:r>
            <a:endParaRPr lang="en-US" sz="2300" dirty="0"/>
          </a:p>
        </p:txBody>
      </p:sp>
      <p:sp>
        <p:nvSpPr>
          <p:cNvPr id="7" name="Text 5"/>
          <p:cNvSpPr/>
          <p:nvPr/>
        </p:nvSpPr>
        <p:spPr>
          <a:xfrm>
            <a:off x="1015008" y="3689152"/>
            <a:ext cx="35096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FFFF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Ultrasonic Sensor Processing</a:t>
            </a:r>
            <a:endParaRPr lang="en-US" sz="1950" dirty="0"/>
          </a:p>
        </p:txBody>
      </p:sp>
      <p:sp>
        <p:nvSpPr>
          <p:cNvPr id="8" name="Text 6"/>
          <p:cNvSpPr/>
          <p:nvPr/>
        </p:nvSpPr>
        <p:spPr>
          <a:xfrm>
            <a:off x="1015008" y="4118372"/>
            <a:ext cx="3772853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Measures obstacle distance using trigger and echo timing. Sound pulses reflect off objects, and time-of-flight calculations determine distance to obstacles in the forward path.</a:t>
            </a:r>
            <a:endParaRPr lang="en-US" sz="1550" dirty="0"/>
          </a:p>
        </p:txBody>
      </p:sp>
      <p:sp>
        <p:nvSpPr>
          <p:cNvPr id="9" name="Shape 7"/>
          <p:cNvSpPr/>
          <p:nvPr/>
        </p:nvSpPr>
        <p:spPr>
          <a:xfrm>
            <a:off x="5207437" y="2872621"/>
            <a:ext cx="4215408" cy="3054668"/>
          </a:xfrm>
          <a:prstGeom prst="roundRect">
            <a:avLst>
              <a:gd name="adj" fmla="val 2729"/>
            </a:avLst>
          </a:prstGeom>
          <a:solidFill>
            <a:srgbClr val="181616">
              <a:alpha val="95000"/>
            </a:srgbClr>
          </a:solidFill>
          <a:ln w="22860">
            <a:solidFill>
              <a:srgbClr val="595959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5230297" y="2895481"/>
            <a:ext cx="4169688" cy="595313"/>
          </a:xfrm>
          <a:prstGeom prst="roundRect">
            <a:avLst>
              <a:gd name="adj" fmla="val 9395"/>
            </a:avLst>
          </a:prstGeom>
          <a:solidFill>
            <a:srgbClr val="404040"/>
          </a:solidFill>
          <a:ln/>
        </p:spPr>
      </p:sp>
      <p:sp>
        <p:nvSpPr>
          <p:cNvPr id="11" name="Text 9"/>
          <p:cNvSpPr/>
          <p:nvPr/>
        </p:nvSpPr>
        <p:spPr>
          <a:xfrm>
            <a:off x="7166253" y="3003233"/>
            <a:ext cx="297656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2</a:t>
            </a:r>
            <a:endParaRPr lang="en-US" sz="2300" dirty="0"/>
          </a:p>
        </p:txBody>
      </p:sp>
      <p:sp>
        <p:nvSpPr>
          <p:cNvPr id="12" name="Text 10"/>
          <p:cNvSpPr/>
          <p:nvPr/>
        </p:nvSpPr>
        <p:spPr>
          <a:xfrm>
            <a:off x="5428655" y="3689152"/>
            <a:ext cx="3123009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FFFF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Line/IR Sensor Processing</a:t>
            </a:r>
            <a:endParaRPr lang="en-US" sz="1950" dirty="0"/>
          </a:p>
        </p:txBody>
      </p:sp>
      <p:sp>
        <p:nvSpPr>
          <p:cNvPr id="13" name="Text 11"/>
          <p:cNvSpPr/>
          <p:nvPr/>
        </p:nvSpPr>
        <p:spPr>
          <a:xfrm>
            <a:off x="5428655" y="4118372"/>
            <a:ext cx="3772972" cy="12701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Detects contrast between track surface and background. Provides real-time classification of positional deviation (left, center, or right) for line-following tasks.</a:t>
            </a:r>
            <a:endParaRPr lang="en-US" sz="1550" dirty="0"/>
          </a:p>
        </p:txBody>
      </p:sp>
      <p:sp>
        <p:nvSpPr>
          <p:cNvPr id="14" name="Shape 12"/>
          <p:cNvSpPr/>
          <p:nvPr/>
        </p:nvSpPr>
        <p:spPr>
          <a:xfrm>
            <a:off x="9621203" y="2872621"/>
            <a:ext cx="4215289" cy="3054668"/>
          </a:xfrm>
          <a:prstGeom prst="roundRect">
            <a:avLst>
              <a:gd name="adj" fmla="val 2729"/>
            </a:avLst>
          </a:prstGeom>
          <a:solidFill>
            <a:srgbClr val="181616">
              <a:alpha val="95000"/>
            </a:srgbClr>
          </a:solidFill>
          <a:ln w="22860">
            <a:solidFill>
              <a:srgbClr val="595959"/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9644063" y="2895481"/>
            <a:ext cx="4169569" cy="595313"/>
          </a:xfrm>
          <a:prstGeom prst="roundRect">
            <a:avLst>
              <a:gd name="adj" fmla="val 9395"/>
            </a:avLst>
          </a:prstGeom>
          <a:solidFill>
            <a:srgbClr val="404040"/>
          </a:solidFill>
          <a:ln/>
        </p:spPr>
      </p:sp>
      <p:sp>
        <p:nvSpPr>
          <p:cNvPr id="16" name="Text 14"/>
          <p:cNvSpPr/>
          <p:nvPr/>
        </p:nvSpPr>
        <p:spPr>
          <a:xfrm>
            <a:off x="11580019" y="3003233"/>
            <a:ext cx="297656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dirty="0">
                <a:solidFill>
                  <a:srgbClr val="FFFFFF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3</a:t>
            </a:r>
            <a:endParaRPr lang="en-US" sz="2300" dirty="0"/>
          </a:p>
        </p:txBody>
      </p:sp>
      <p:sp>
        <p:nvSpPr>
          <p:cNvPr id="17" name="Text 15"/>
          <p:cNvSpPr/>
          <p:nvPr/>
        </p:nvSpPr>
        <p:spPr>
          <a:xfrm>
            <a:off x="9842421" y="3689152"/>
            <a:ext cx="2637353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FFFF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Camera-Based Vision</a:t>
            </a:r>
            <a:endParaRPr lang="en-US" sz="1950" dirty="0"/>
          </a:p>
        </p:txBody>
      </p:sp>
      <p:sp>
        <p:nvSpPr>
          <p:cNvPr id="18" name="Text 16"/>
          <p:cNvSpPr/>
          <p:nvPr/>
        </p:nvSpPr>
        <p:spPr>
          <a:xfrm>
            <a:off x="9842421" y="4118372"/>
            <a:ext cx="3772853" cy="1587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Implements edge detection, line tracking, or color segmentation using OpenCV. Requires careful threshold tuning for different lighting conditions and environments.</a:t>
            </a:r>
            <a:endParaRPr lang="en-US" sz="1550" dirty="0"/>
          </a:p>
        </p:txBody>
      </p:sp>
      <p:sp>
        <p:nvSpPr>
          <p:cNvPr id="19" name="Text 17"/>
          <p:cNvSpPr/>
          <p:nvPr/>
        </p:nvSpPr>
        <p:spPr>
          <a:xfrm>
            <a:off x="1091446" y="6373773"/>
            <a:ext cx="12745164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Key principle: The robot must "see" using numbers, not images. All visual information is converted into quantifiable data points for computational processing.</a:t>
            </a:r>
            <a:endParaRPr lang="en-US" sz="1550" dirty="0"/>
          </a:p>
        </p:txBody>
      </p:sp>
      <p:sp>
        <p:nvSpPr>
          <p:cNvPr id="20" name="Shape 18"/>
          <p:cNvSpPr/>
          <p:nvPr/>
        </p:nvSpPr>
        <p:spPr>
          <a:xfrm>
            <a:off x="793790" y="6150531"/>
            <a:ext cx="22860" cy="1081564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03504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7325" y="793552"/>
            <a:ext cx="4568428" cy="571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FFF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Planning Algorithms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6217325" y="1638657"/>
            <a:ext cx="7682151" cy="8772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Planning algorithms bridge perception and action, deciding the robot's next movement based on interpreted sensor data. This layer implements the decision-making logic that enables autonomous behavior.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6217325" y="2904053"/>
            <a:ext cx="2236351" cy="5710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FFFF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Rule-Based Decision Logic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17325" y="3657719"/>
            <a:ext cx="2236351" cy="8772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Simple conditional statements drive immediate responses:</a:t>
            </a:r>
            <a:endParaRPr lang="en-US" sz="1400" dirty="0"/>
          </a:p>
        </p:txBody>
      </p:sp>
      <p:sp>
        <p:nvSpPr>
          <p:cNvPr id="7" name="Text 4"/>
          <p:cNvSpPr/>
          <p:nvPr/>
        </p:nvSpPr>
        <p:spPr>
          <a:xfrm>
            <a:off x="6217325" y="4699397"/>
            <a:ext cx="2236351" cy="5848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If obstacle &lt; X cm → stop or turn</a:t>
            </a:r>
            <a:endParaRPr lang="en-US" sz="1400" dirty="0"/>
          </a:p>
        </p:txBody>
      </p:sp>
      <p:sp>
        <p:nvSpPr>
          <p:cNvPr id="8" name="Text 5"/>
          <p:cNvSpPr/>
          <p:nvPr/>
        </p:nvSpPr>
        <p:spPr>
          <a:xfrm>
            <a:off x="6217325" y="5348168"/>
            <a:ext cx="2236351" cy="5848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If line detected on left → steer left</a:t>
            </a:r>
            <a:endParaRPr lang="en-US" sz="1400" dirty="0"/>
          </a:p>
        </p:txBody>
      </p:sp>
      <p:sp>
        <p:nvSpPr>
          <p:cNvPr id="9" name="Text 6"/>
          <p:cNvSpPr/>
          <p:nvPr/>
        </p:nvSpPr>
        <p:spPr>
          <a:xfrm>
            <a:off x="6217325" y="5996940"/>
            <a:ext cx="2236351" cy="5848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If path clear → proceed forward</a:t>
            </a:r>
            <a:endParaRPr lang="en-US" sz="1400" dirty="0"/>
          </a:p>
        </p:txBody>
      </p:sp>
      <p:sp>
        <p:nvSpPr>
          <p:cNvPr id="10" name="Text 7"/>
          <p:cNvSpPr/>
          <p:nvPr/>
        </p:nvSpPr>
        <p:spPr>
          <a:xfrm>
            <a:off x="8907066" y="2904053"/>
            <a:ext cx="2236351" cy="5710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FFFF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Finite State Machine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8907066" y="3657719"/>
            <a:ext cx="2236351" cy="5848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Discrete operational states with defined transitions:</a:t>
            </a:r>
            <a:endParaRPr lang="en-US" sz="1400" dirty="0"/>
          </a:p>
        </p:txBody>
      </p:sp>
      <p:sp>
        <p:nvSpPr>
          <p:cNvPr id="12" name="Text 9"/>
          <p:cNvSpPr/>
          <p:nvPr/>
        </p:nvSpPr>
        <p:spPr>
          <a:xfrm>
            <a:off x="8907066" y="4406979"/>
            <a:ext cx="2236351" cy="8772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b="1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States:</a:t>
            </a:r>
            <a:r>
              <a:rPr lang="en-US" sz="14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Searching, Following, Avoiding, Idle</a:t>
            </a:r>
            <a:endParaRPr lang="en-US" sz="1400" dirty="0"/>
          </a:p>
        </p:txBody>
      </p:sp>
      <p:sp>
        <p:nvSpPr>
          <p:cNvPr id="13" name="Text 10"/>
          <p:cNvSpPr/>
          <p:nvPr/>
        </p:nvSpPr>
        <p:spPr>
          <a:xfrm>
            <a:off x="8907066" y="5348168"/>
            <a:ext cx="2236351" cy="5848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b="1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Triggers:</a:t>
            </a:r>
            <a:r>
              <a:rPr lang="en-US" sz="14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Sensor threshold crossings</a:t>
            </a:r>
            <a:endParaRPr lang="en-US" sz="1400" dirty="0"/>
          </a:p>
        </p:txBody>
      </p:sp>
      <p:sp>
        <p:nvSpPr>
          <p:cNvPr id="14" name="Text 11"/>
          <p:cNvSpPr/>
          <p:nvPr/>
        </p:nvSpPr>
        <p:spPr>
          <a:xfrm>
            <a:off x="8907066" y="5996940"/>
            <a:ext cx="2236351" cy="5848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b="1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Behavior:</a:t>
            </a:r>
            <a:r>
              <a:rPr lang="en-US" sz="1400" dirty="0">
                <a:solidFill>
                  <a:srgbClr val="8F8F8F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 Predictable state-based actions</a:t>
            </a:r>
            <a:endParaRPr lang="en-US" sz="1400" dirty="0"/>
          </a:p>
        </p:txBody>
      </p:sp>
      <p:sp>
        <p:nvSpPr>
          <p:cNvPr id="15" name="Text 12"/>
          <p:cNvSpPr/>
          <p:nvPr/>
        </p:nvSpPr>
        <p:spPr>
          <a:xfrm>
            <a:off x="11596807" y="2904053"/>
            <a:ext cx="2284214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FFFF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Path Planning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11596807" y="3372207"/>
            <a:ext cx="2317671" cy="5848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Basic navigation strategy implementation:</a:t>
            </a:r>
            <a:endParaRPr lang="en-US" sz="1400" dirty="0"/>
          </a:p>
        </p:txBody>
      </p:sp>
      <p:sp>
        <p:nvSpPr>
          <p:cNvPr id="17" name="Text 14"/>
          <p:cNvSpPr/>
          <p:nvPr/>
        </p:nvSpPr>
        <p:spPr>
          <a:xfrm>
            <a:off x="11596807" y="4121468"/>
            <a:ext cx="2317671" cy="5848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Straight-line trajectory generation</a:t>
            </a:r>
            <a:endParaRPr lang="en-US" sz="1400" dirty="0"/>
          </a:p>
        </p:txBody>
      </p:sp>
      <p:sp>
        <p:nvSpPr>
          <p:cNvPr id="18" name="Text 15"/>
          <p:cNvSpPr/>
          <p:nvPr/>
        </p:nvSpPr>
        <p:spPr>
          <a:xfrm>
            <a:off x="11596807" y="4770239"/>
            <a:ext cx="2317671" cy="5848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Simple turn logic based on environmental cues</a:t>
            </a:r>
            <a:endParaRPr lang="en-US" sz="1400" dirty="0"/>
          </a:p>
        </p:txBody>
      </p:sp>
      <p:sp>
        <p:nvSpPr>
          <p:cNvPr id="19" name="Text 16"/>
          <p:cNvSpPr/>
          <p:nvPr/>
        </p:nvSpPr>
        <p:spPr>
          <a:xfrm>
            <a:off x="11596807" y="5419011"/>
            <a:ext cx="2317671" cy="5848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Char char="•"/>
            </a:pPr>
            <a:r>
              <a:rPr lang="en-US" sz="140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Waypoint-based goal seeking</a:t>
            </a:r>
            <a:endParaRPr lang="en-US" sz="1400" dirty="0"/>
          </a:p>
        </p:txBody>
      </p:sp>
      <p:sp>
        <p:nvSpPr>
          <p:cNvPr id="20" name="Text 17"/>
          <p:cNvSpPr/>
          <p:nvPr/>
        </p:nvSpPr>
        <p:spPr>
          <a:xfrm>
            <a:off x="6217325" y="6851213"/>
            <a:ext cx="7682151" cy="5848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Planning ensures predictable and repeatable decision-making across varying environmental conditions, enabling consistent autonomous operation.</a:t>
            </a:r>
            <a:endParaRPr lang="en-US" sz="1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0709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9258" y="2882860"/>
            <a:ext cx="4558427" cy="5698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FFF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Control Algorithms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729258" y="3726180"/>
            <a:ext cx="13171884" cy="291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Control algorithms translate high-level planning decisions into precise physical movements through motor commands and servo positioning.</a:t>
            </a:r>
            <a:endParaRPr lang="en-US" sz="1400" dirty="0"/>
          </a:p>
        </p:txBody>
      </p:sp>
      <p:sp>
        <p:nvSpPr>
          <p:cNvPr id="5" name="Shape 2"/>
          <p:cNvSpPr/>
          <p:nvPr/>
        </p:nvSpPr>
        <p:spPr>
          <a:xfrm>
            <a:off x="729258" y="4222790"/>
            <a:ext cx="4269105" cy="2906435"/>
          </a:xfrm>
          <a:prstGeom prst="roundRect">
            <a:avLst>
              <a:gd name="adj" fmla="val 2635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919162" y="4412694"/>
            <a:ext cx="546973" cy="546973"/>
          </a:xfrm>
          <a:prstGeom prst="roundRect">
            <a:avLst>
              <a:gd name="adj" fmla="val 16715790"/>
            </a:avLst>
          </a:prstGeom>
          <a:solidFill>
            <a:srgbClr val="FFFFFF"/>
          </a:solidFill>
          <a:ln/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69538" y="4563070"/>
            <a:ext cx="246102" cy="246102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919162" y="5141952"/>
            <a:ext cx="2279213" cy="2847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FFFF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Motor Control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919162" y="5536049"/>
            <a:ext cx="3889296" cy="291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PWM signals regulate speed and direction</a:t>
            </a:r>
            <a:endParaRPr lang="en-US" sz="1400" dirty="0"/>
          </a:p>
        </p:txBody>
      </p:sp>
      <p:sp>
        <p:nvSpPr>
          <p:cNvPr id="10" name="Text 6"/>
          <p:cNvSpPr/>
          <p:nvPr/>
        </p:nvSpPr>
        <p:spPr>
          <a:xfrm>
            <a:off x="919162" y="5936933"/>
            <a:ext cx="3889296" cy="291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Forward and reverse motion</a:t>
            </a:r>
            <a:endParaRPr lang="en-US" sz="1400" dirty="0"/>
          </a:p>
        </p:txBody>
      </p:sp>
      <p:sp>
        <p:nvSpPr>
          <p:cNvPr id="11" name="Text 7"/>
          <p:cNvSpPr/>
          <p:nvPr/>
        </p:nvSpPr>
        <p:spPr>
          <a:xfrm>
            <a:off x="919162" y="6292334"/>
            <a:ext cx="3889296" cy="291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Variable speed control</a:t>
            </a:r>
            <a:endParaRPr lang="en-US" sz="1400" dirty="0"/>
          </a:p>
        </p:txBody>
      </p:sp>
      <p:sp>
        <p:nvSpPr>
          <p:cNvPr id="12" name="Text 8"/>
          <p:cNvSpPr/>
          <p:nvPr/>
        </p:nvSpPr>
        <p:spPr>
          <a:xfrm>
            <a:off x="919162" y="6647736"/>
            <a:ext cx="3889296" cy="291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Electronic braking</a:t>
            </a:r>
            <a:endParaRPr lang="en-US" sz="1400" dirty="0"/>
          </a:p>
        </p:txBody>
      </p:sp>
      <p:sp>
        <p:nvSpPr>
          <p:cNvPr id="13" name="Shape 9"/>
          <p:cNvSpPr/>
          <p:nvPr/>
        </p:nvSpPr>
        <p:spPr>
          <a:xfrm>
            <a:off x="5180648" y="4222790"/>
            <a:ext cx="4269105" cy="2906435"/>
          </a:xfrm>
          <a:prstGeom prst="roundRect">
            <a:avLst>
              <a:gd name="adj" fmla="val 2635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14" name="Shape 10"/>
          <p:cNvSpPr/>
          <p:nvPr/>
        </p:nvSpPr>
        <p:spPr>
          <a:xfrm>
            <a:off x="5370552" y="4412694"/>
            <a:ext cx="546973" cy="546973"/>
          </a:xfrm>
          <a:prstGeom prst="roundRect">
            <a:avLst>
              <a:gd name="adj" fmla="val 16715790"/>
            </a:avLst>
          </a:prstGeom>
          <a:solidFill>
            <a:srgbClr val="FFFFFF"/>
          </a:solidFill>
          <a:ln/>
        </p:spPr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520928" y="4563070"/>
            <a:ext cx="246102" cy="246102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5370552" y="5141952"/>
            <a:ext cx="2279213" cy="2847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FFFF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Steering Control</a:t>
            </a:r>
            <a:endParaRPr lang="en-US" sz="1750" dirty="0"/>
          </a:p>
        </p:txBody>
      </p:sp>
      <p:sp>
        <p:nvSpPr>
          <p:cNvPr id="17" name="Text 12"/>
          <p:cNvSpPr/>
          <p:nvPr/>
        </p:nvSpPr>
        <p:spPr>
          <a:xfrm>
            <a:off x="5370552" y="5536049"/>
            <a:ext cx="3889296" cy="291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Servo angle calibration for directional changes</a:t>
            </a:r>
            <a:endParaRPr lang="en-US" sz="1400" dirty="0"/>
          </a:p>
        </p:txBody>
      </p:sp>
      <p:sp>
        <p:nvSpPr>
          <p:cNvPr id="18" name="Text 13"/>
          <p:cNvSpPr/>
          <p:nvPr/>
        </p:nvSpPr>
        <p:spPr>
          <a:xfrm>
            <a:off x="5370552" y="5936933"/>
            <a:ext cx="3889296" cy="291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Left position angle</a:t>
            </a:r>
            <a:endParaRPr lang="en-US" sz="1400" dirty="0"/>
          </a:p>
        </p:txBody>
      </p:sp>
      <p:sp>
        <p:nvSpPr>
          <p:cNvPr id="19" name="Text 14"/>
          <p:cNvSpPr/>
          <p:nvPr/>
        </p:nvSpPr>
        <p:spPr>
          <a:xfrm>
            <a:off x="5370552" y="6292334"/>
            <a:ext cx="3889296" cy="291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Center/straight position</a:t>
            </a:r>
            <a:endParaRPr lang="en-US" sz="1400" dirty="0"/>
          </a:p>
        </p:txBody>
      </p:sp>
      <p:sp>
        <p:nvSpPr>
          <p:cNvPr id="20" name="Text 15"/>
          <p:cNvSpPr/>
          <p:nvPr/>
        </p:nvSpPr>
        <p:spPr>
          <a:xfrm>
            <a:off x="5370552" y="6647736"/>
            <a:ext cx="3889296" cy="291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Right position angle</a:t>
            </a:r>
            <a:endParaRPr lang="en-US" sz="1400" dirty="0"/>
          </a:p>
        </p:txBody>
      </p:sp>
      <p:sp>
        <p:nvSpPr>
          <p:cNvPr id="21" name="Shape 16"/>
          <p:cNvSpPr/>
          <p:nvPr/>
        </p:nvSpPr>
        <p:spPr>
          <a:xfrm>
            <a:off x="9632037" y="4222790"/>
            <a:ext cx="4269105" cy="2906435"/>
          </a:xfrm>
          <a:prstGeom prst="roundRect">
            <a:avLst>
              <a:gd name="adj" fmla="val 2635"/>
            </a:avLst>
          </a:prstGeom>
          <a:solidFill>
            <a:srgbClr val="404040"/>
          </a:solidFill>
          <a:ln w="7620">
            <a:solidFill>
              <a:srgbClr val="595959"/>
            </a:solidFill>
            <a:prstDash val="solid"/>
          </a:ln>
        </p:spPr>
      </p:sp>
      <p:sp>
        <p:nvSpPr>
          <p:cNvPr id="22" name="Shape 17"/>
          <p:cNvSpPr/>
          <p:nvPr/>
        </p:nvSpPr>
        <p:spPr>
          <a:xfrm>
            <a:off x="9821942" y="4412694"/>
            <a:ext cx="546973" cy="546973"/>
          </a:xfrm>
          <a:prstGeom prst="roundRect">
            <a:avLst>
              <a:gd name="adj" fmla="val 16715790"/>
            </a:avLst>
          </a:prstGeom>
          <a:solidFill>
            <a:srgbClr val="FFFFFF"/>
          </a:solidFill>
          <a:ln/>
        </p:spPr>
      </p:sp>
      <p:pic>
        <p:nvPicPr>
          <p:cNvPr id="23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972318" y="4563070"/>
            <a:ext cx="246102" cy="246102"/>
          </a:xfrm>
          <a:prstGeom prst="rect">
            <a:avLst/>
          </a:prstGeom>
        </p:spPr>
      </p:pic>
      <p:sp>
        <p:nvSpPr>
          <p:cNvPr id="24" name="Text 18"/>
          <p:cNvSpPr/>
          <p:nvPr/>
        </p:nvSpPr>
        <p:spPr>
          <a:xfrm>
            <a:off x="9821942" y="5141952"/>
            <a:ext cx="2279213" cy="2847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FFFF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PID Controller</a:t>
            </a:r>
            <a:endParaRPr lang="en-US" sz="1750" dirty="0"/>
          </a:p>
        </p:txBody>
      </p:sp>
      <p:sp>
        <p:nvSpPr>
          <p:cNvPr id="25" name="Text 19"/>
          <p:cNvSpPr/>
          <p:nvPr/>
        </p:nvSpPr>
        <p:spPr>
          <a:xfrm>
            <a:off x="9821942" y="5536049"/>
            <a:ext cx="3889296" cy="291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Proportional-Integral-Derivative tuning</a:t>
            </a:r>
            <a:endParaRPr lang="en-US" sz="1400" dirty="0"/>
          </a:p>
        </p:txBody>
      </p:sp>
      <p:sp>
        <p:nvSpPr>
          <p:cNvPr id="26" name="Text 20"/>
          <p:cNvSpPr/>
          <p:nvPr/>
        </p:nvSpPr>
        <p:spPr>
          <a:xfrm>
            <a:off x="9821942" y="5936933"/>
            <a:ext cx="3889296" cy="291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Reduces oscillations during line following</a:t>
            </a:r>
            <a:endParaRPr lang="en-US" sz="1400" dirty="0"/>
          </a:p>
        </p:txBody>
      </p:sp>
      <p:sp>
        <p:nvSpPr>
          <p:cNvPr id="27" name="Text 21"/>
          <p:cNvSpPr/>
          <p:nvPr/>
        </p:nvSpPr>
        <p:spPr>
          <a:xfrm>
            <a:off x="9821942" y="6292334"/>
            <a:ext cx="3889296" cy="291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Maintains smoother motion profiles</a:t>
            </a:r>
            <a:endParaRPr lang="en-US" sz="1400" dirty="0"/>
          </a:p>
        </p:txBody>
      </p:sp>
      <p:sp>
        <p:nvSpPr>
          <p:cNvPr id="28" name="Text 22"/>
          <p:cNvSpPr/>
          <p:nvPr/>
        </p:nvSpPr>
        <p:spPr>
          <a:xfrm>
            <a:off x="9821942" y="6647736"/>
            <a:ext cx="3889296" cy="291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50"/>
              </a:lnSpc>
              <a:buSzPct val="100000"/>
              <a:buChar char="•"/>
            </a:pPr>
            <a:r>
              <a:rPr lang="en-US" sz="140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Minimizes steady-state error</a:t>
            </a:r>
            <a:endParaRPr lang="en-US" sz="1400" dirty="0"/>
          </a:p>
        </p:txBody>
      </p:sp>
      <p:sp>
        <p:nvSpPr>
          <p:cNvPr id="29" name="Text 23"/>
          <p:cNvSpPr/>
          <p:nvPr/>
        </p:nvSpPr>
        <p:spPr>
          <a:xfrm>
            <a:off x="729258" y="7334250"/>
            <a:ext cx="13171884" cy="291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The control layer ensures stable and accurate movement by continuously adjusting motor outputs based on feedback from planning decisions and sensor inputs.</a:t>
            </a:r>
            <a:endParaRPr lang="en-US" sz="14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9492" y="480893"/>
            <a:ext cx="4372332" cy="5464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00" dirty="0">
                <a:solidFill>
                  <a:srgbClr val="FFFF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Testing Process</a:t>
            </a:r>
            <a:endParaRPr lang="en-US" sz="3400" dirty="0"/>
          </a:p>
        </p:txBody>
      </p:sp>
      <p:sp>
        <p:nvSpPr>
          <p:cNvPr id="3" name="Text 1"/>
          <p:cNvSpPr/>
          <p:nvPr/>
        </p:nvSpPr>
        <p:spPr>
          <a:xfrm>
            <a:off x="699492" y="1377077"/>
            <a:ext cx="13231416" cy="279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Rigorous testing under varying conditions validated system performance and identified areas requiring calibration adjustments.</a:t>
            </a:r>
            <a:endParaRPr lang="en-US" sz="1350" dirty="0"/>
          </a:p>
        </p:txBody>
      </p:sp>
      <p:sp>
        <p:nvSpPr>
          <p:cNvPr id="4" name="Text 2"/>
          <p:cNvSpPr/>
          <p:nvPr/>
        </p:nvSpPr>
        <p:spPr>
          <a:xfrm>
            <a:off x="699492" y="1853565"/>
            <a:ext cx="174784" cy="2185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8F8F8F"/>
                </a:solidFill>
                <a:latin typeface="Mona Sans Light" pitchFamily="34" charset="0"/>
                <a:ea typeface="Mona Sans Light" pitchFamily="34" charset="-122"/>
                <a:cs typeface="Mona Sans Light" pitchFamily="34" charset="-120"/>
              </a:rPr>
              <a:t>01</a:t>
            </a:r>
            <a:endParaRPr lang="en-US" sz="1350" dirty="0"/>
          </a:p>
        </p:txBody>
      </p:sp>
      <p:sp>
        <p:nvSpPr>
          <p:cNvPr id="5" name="Shape 3"/>
          <p:cNvSpPr/>
          <p:nvPr/>
        </p:nvSpPr>
        <p:spPr>
          <a:xfrm>
            <a:off x="699492" y="2127885"/>
            <a:ext cx="6528316" cy="2286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6" name="Text 4"/>
          <p:cNvSpPr/>
          <p:nvPr/>
        </p:nvSpPr>
        <p:spPr>
          <a:xfrm>
            <a:off x="699492" y="2260997"/>
            <a:ext cx="2784515" cy="2732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FFFF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Straight-Line Driving Tests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699492" y="2639139"/>
            <a:ext cx="6528316" cy="279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Evaluated motor synchronization and trajectory stability over measured distances</a:t>
            </a:r>
            <a:endParaRPr lang="en-US" sz="1350" dirty="0"/>
          </a:p>
        </p:txBody>
      </p:sp>
      <p:sp>
        <p:nvSpPr>
          <p:cNvPr id="8" name="Text 6"/>
          <p:cNvSpPr/>
          <p:nvPr/>
        </p:nvSpPr>
        <p:spPr>
          <a:xfrm>
            <a:off x="7402592" y="1853565"/>
            <a:ext cx="174784" cy="2185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8F8F8F"/>
                </a:solidFill>
                <a:latin typeface="Mona Sans Light" pitchFamily="34" charset="0"/>
                <a:ea typeface="Mona Sans Light" pitchFamily="34" charset="-122"/>
                <a:cs typeface="Mona Sans Light" pitchFamily="34" charset="-120"/>
              </a:rPr>
              <a:t>02</a:t>
            </a:r>
            <a:endParaRPr lang="en-US" sz="1350" dirty="0"/>
          </a:p>
        </p:txBody>
      </p:sp>
      <p:sp>
        <p:nvSpPr>
          <p:cNvPr id="9" name="Shape 7"/>
          <p:cNvSpPr/>
          <p:nvPr/>
        </p:nvSpPr>
        <p:spPr>
          <a:xfrm>
            <a:off x="7402592" y="2127885"/>
            <a:ext cx="6528316" cy="2286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10" name="Text 8"/>
          <p:cNvSpPr/>
          <p:nvPr/>
        </p:nvSpPr>
        <p:spPr>
          <a:xfrm>
            <a:off x="7402592" y="2260997"/>
            <a:ext cx="3411022" cy="2732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FFFF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Obstacle Detection &amp; Avoidance</a:t>
            </a:r>
            <a:endParaRPr lang="en-US" sz="1700" dirty="0"/>
          </a:p>
        </p:txBody>
      </p:sp>
      <p:sp>
        <p:nvSpPr>
          <p:cNvPr id="11" name="Text 9"/>
          <p:cNvSpPr/>
          <p:nvPr/>
        </p:nvSpPr>
        <p:spPr>
          <a:xfrm>
            <a:off x="7402592" y="2639139"/>
            <a:ext cx="6528316" cy="279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Assessed sensor accuracy and response timing when encountering barriers</a:t>
            </a:r>
            <a:endParaRPr lang="en-US" sz="1350" dirty="0"/>
          </a:p>
        </p:txBody>
      </p:sp>
      <p:sp>
        <p:nvSpPr>
          <p:cNvPr id="12" name="Text 10"/>
          <p:cNvSpPr/>
          <p:nvPr/>
        </p:nvSpPr>
        <p:spPr>
          <a:xfrm>
            <a:off x="699492" y="3224808"/>
            <a:ext cx="174784" cy="2185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8F8F8F"/>
                </a:solidFill>
                <a:latin typeface="Mona Sans Light" pitchFamily="34" charset="0"/>
                <a:ea typeface="Mona Sans Light" pitchFamily="34" charset="-122"/>
                <a:cs typeface="Mona Sans Light" pitchFamily="34" charset="-120"/>
              </a:rPr>
              <a:t>03</a:t>
            </a:r>
            <a:endParaRPr lang="en-US" sz="1350" dirty="0"/>
          </a:p>
        </p:txBody>
      </p:sp>
      <p:sp>
        <p:nvSpPr>
          <p:cNvPr id="13" name="Shape 11"/>
          <p:cNvSpPr/>
          <p:nvPr/>
        </p:nvSpPr>
        <p:spPr>
          <a:xfrm>
            <a:off x="699492" y="3499128"/>
            <a:ext cx="6528316" cy="2286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14" name="Text 12"/>
          <p:cNvSpPr/>
          <p:nvPr/>
        </p:nvSpPr>
        <p:spPr>
          <a:xfrm>
            <a:off x="699492" y="3632240"/>
            <a:ext cx="2541508" cy="2732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FFFF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Steering Accuracy Tests</a:t>
            </a:r>
            <a:endParaRPr lang="en-US" sz="1700" dirty="0"/>
          </a:p>
        </p:txBody>
      </p:sp>
      <p:sp>
        <p:nvSpPr>
          <p:cNvPr id="15" name="Text 13"/>
          <p:cNvSpPr/>
          <p:nvPr/>
        </p:nvSpPr>
        <p:spPr>
          <a:xfrm>
            <a:off x="699492" y="4010382"/>
            <a:ext cx="6528316" cy="279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Measured servo precision and turning radius consistency</a:t>
            </a:r>
            <a:endParaRPr lang="en-US" sz="1350" dirty="0"/>
          </a:p>
        </p:txBody>
      </p:sp>
      <p:sp>
        <p:nvSpPr>
          <p:cNvPr id="16" name="Text 14"/>
          <p:cNvSpPr/>
          <p:nvPr/>
        </p:nvSpPr>
        <p:spPr>
          <a:xfrm>
            <a:off x="7402592" y="3224808"/>
            <a:ext cx="174784" cy="2185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8F8F8F"/>
                </a:solidFill>
                <a:latin typeface="Mona Sans Light" pitchFamily="34" charset="0"/>
                <a:ea typeface="Mona Sans Light" pitchFamily="34" charset="-122"/>
                <a:cs typeface="Mona Sans Light" pitchFamily="34" charset="-120"/>
              </a:rPr>
              <a:t>04</a:t>
            </a:r>
            <a:endParaRPr lang="en-US" sz="1350" dirty="0"/>
          </a:p>
        </p:txBody>
      </p:sp>
      <p:sp>
        <p:nvSpPr>
          <p:cNvPr id="17" name="Shape 15"/>
          <p:cNvSpPr/>
          <p:nvPr/>
        </p:nvSpPr>
        <p:spPr>
          <a:xfrm>
            <a:off x="7402592" y="3499128"/>
            <a:ext cx="6528316" cy="2286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18" name="Text 16"/>
          <p:cNvSpPr/>
          <p:nvPr/>
        </p:nvSpPr>
        <p:spPr>
          <a:xfrm>
            <a:off x="7402592" y="3632240"/>
            <a:ext cx="3025259" cy="2732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FFFF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Line-Following Lane Stability</a:t>
            </a:r>
            <a:endParaRPr lang="en-US" sz="1700" dirty="0"/>
          </a:p>
        </p:txBody>
      </p:sp>
      <p:sp>
        <p:nvSpPr>
          <p:cNvPr id="19" name="Text 17"/>
          <p:cNvSpPr/>
          <p:nvPr/>
        </p:nvSpPr>
        <p:spPr>
          <a:xfrm>
            <a:off x="7402592" y="4010382"/>
            <a:ext cx="6528316" cy="279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Analyzed tracking performance on high-contrast paths</a:t>
            </a:r>
            <a:endParaRPr lang="en-US" sz="1350" dirty="0"/>
          </a:p>
        </p:txBody>
      </p:sp>
      <p:sp>
        <p:nvSpPr>
          <p:cNvPr id="20" name="Text 18"/>
          <p:cNvSpPr/>
          <p:nvPr/>
        </p:nvSpPr>
        <p:spPr>
          <a:xfrm>
            <a:off x="699492" y="4792742"/>
            <a:ext cx="3144798" cy="327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FFFF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Data Collection Methods</a:t>
            </a:r>
            <a:endParaRPr lang="en-US" sz="2050" dirty="0"/>
          </a:p>
        </p:txBody>
      </p:sp>
      <p:sp>
        <p:nvSpPr>
          <p:cNvPr id="21" name="Text 19"/>
          <p:cNvSpPr/>
          <p:nvPr/>
        </p:nvSpPr>
        <p:spPr>
          <a:xfrm>
            <a:off x="699492" y="5295305"/>
            <a:ext cx="7768114" cy="279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Distance logs from ultrasonic sensors</a:t>
            </a:r>
            <a:endParaRPr lang="en-US" sz="1350" dirty="0"/>
          </a:p>
        </p:txBody>
      </p:sp>
      <p:sp>
        <p:nvSpPr>
          <p:cNvPr id="22" name="Text 20"/>
          <p:cNvSpPr/>
          <p:nvPr/>
        </p:nvSpPr>
        <p:spPr>
          <a:xfrm>
            <a:off x="699492" y="5636300"/>
            <a:ext cx="7768114" cy="279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Error rate calculations for path deviation</a:t>
            </a:r>
            <a:endParaRPr lang="en-US" sz="1350" dirty="0"/>
          </a:p>
        </p:txBody>
      </p:sp>
      <p:sp>
        <p:nvSpPr>
          <p:cNvPr id="23" name="Text 21"/>
          <p:cNvSpPr/>
          <p:nvPr/>
        </p:nvSpPr>
        <p:spPr>
          <a:xfrm>
            <a:off x="699492" y="5977295"/>
            <a:ext cx="7768114" cy="279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Visual inspection of navigation behavior</a:t>
            </a:r>
            <a:endParaRPr lang="en-US" sz="1350" dirty="0"/>
          </a:p>
        </p:txBody>
      </p:sp>
      <p:sp>
        <p:nvSpPr>
          <p:cNvPr id="24" name="Text 22"/>
          <p:cNvSpPr/>
          <p:nvPr/>
        </p:nvSpPr>
        <p:spPr>
          <a:xfrm>
            <a:off x="699492" y="6318290"/>
            <a:ext cx="7768114" cy="279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Timestamp analysis for response latency</a:t>
            </a:r>
            <a:endParaRPr lang="en-US" sz="1350" dirty="0"/>
          </a:p>
        </p:txBody>
      </p:sp>
      <p:sp>
        <p:nvSpPr>
          <p:cNvPr id="25" name="Text 23"/>
          <p:cNvSpPr/>
          <p:nvPr/>
        </p:nvSpPr>
        <p:spPr>
          <a:xfrm>
            <a:off x="699492" y="6755487"/>
            <a:ext cx="7768114" cy="8393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Multiple trials were conducted under varying lighting conditions and floor surface types. Collected data informed iterative adjustments to sensor thresholds, motor speeds, and decision rule parameters.</a:t>
            </a:r>
            <a:endParaRPr lang="en-US" sz="1350" dirty="0"/>
          </a:p>
        </p:txBody>
      </p:sp>
      <p:sp>
        <p:nvSpPr>
          <p:cNvPr id="26" name="Text 24"/>
          <p:cNvSpPr/>
          <p:nvPr/>
        </p:nvSpPr>
        <p:spPr>
          <a:xfrm>
            <a:off x="8901946" y="4775359"/>
            <a:ext cx="5036463" cy="279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endParaRPr lang="en-US" sz="13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6167" y="526733"/>
            <a:ext cx="4788813" cy="5985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>
                <a:solidFill>
                  <a:srgbClr val="FFFF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Lessons Learned</a:t>
            </a:r>
            <a:endParaRPr lang="en-US" sz="3750" dirty="0"/>
          </a:p>
        </p:txBody>
      </p:sp>
      <p:sp>
        <p:nvSpPr>
          <p:cNvPr id="3" name="Shape 1"/>
          <p:cNvSpPr/>
          <p:nvPr/>
        </p:nvSpPr>
        <p:spPr>
          <a:xfrm>
            <a:off x="766167" y="1508284"/>
            <a:ext cx="4238387" cy="2375059"/>
          </a:xfrm>
          <a:prstGeom prst="roundRect">
            <a:avLst>
              <a:gd name="adj" fmla="val 4620"/>
            </a:avLst>
          </a:prstGeom>
          <a:solidFill>
            <a:srgbClr val="181616">
              <a:alpha val="95000"/>
            </a:srgbClr>
          </a:solidFill>
          <a:ln w="22860">
            <a:solidFill>
              <a:srgbClr val="595959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43307" y="1508284"/>
            <a:ext cx="91440" cy="2375059"/>
          </a:xfrm>
          <a:prstGeom prst="roundRect">
            <a:avLst>
              <a:gd name="adj" fmla="val 87986"/>
            </a:avLst>
          </a:prstGeom>
          <a:solidFill>
            <a:srgbClr val="FFFFFF"/>
          </a:solidFill>
          <a:ln/>
        </p:spPr>
      </p:sp>
      <p:sp>
        <p:nvSpPr>
          <p:cNvPr id="5" name="Text 3"/>
          <p:cNvSpPr/>
          <p:nvPr/>
        </p:nvSpPr>
        <p:spPr>
          <a:xfrm>
            <a:off x="1049060" y="1722596"/>
            <a:ext cx="3294221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FFFF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Sensor Calibration is Critical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1049060" y="2136696"/>
            <a:ext cx="3741182" cy="15323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Consistent results depend on precise threshold tuning for each sensor type. Environmental variations require adaptive calibration strategies rather than fixed parameters.</a:t>
            </a:r>
            <a:endParaRPr lang="en-US" sz="1500" dirty="0"/>
          </a:p>
        </p:txBody>
      </p:sp>
      <p:sp>
        <p:nvSpPr>
          <p:cNvPr id="7" name="Shape 5"/>
          <p:cNvSpPr/>
          <p:nvPr/>
        </p:nvSpPr>
        <p:spPr>
          <a:xfrm>
            <a:off x="5196007" y="1508284"/>
            <a:ext cx="4238387" cy="2375059"/>
          </a:xfrm>
          <a:prstGeom prst="roundRect">
            <a:avLst>
              <a:gd name="adj" fmla="val 4620"/>
            </a:avLst>
          </a:prstGeom>
          <a:solidFill>
            <a:srgbClr val="181616">
              <a:alpha val="95000"/>
            </a:srgbClr>
          </a:solidFill>
          <a:ln w="22860">
            <a:solidFill>
              <a:srgbClr val="595959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173147" y="1508284"/>
            <a:ext cx="91440" cy="2375059"/>
          </a:xfrm>
          <a:prstGeom prst="roundRect">
            <a:avLst>
              <a:gd name="adj" fmla="val 87986"/>
            </a:avLst>
          </a:prstGeom>
          <a:solidFill>
            <a:srgbClr val="FFFFFF"/>
          </a:solidFill>
          <a:ln/>
        </p:spPr>
      </p:sp>
      <p:sp>
        <p:nvSpPr>
          <p:cNvPr id="9" name="Text 7"/>
          <p:cNvSpPr/>
          <p:nvPr/>
        </p:nvSpPr>
        <p:spPr>
          <a:xfrm>
            <a:off x="5478899" y="1722596"/>
            <a:ext cx="3457932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FFFF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Environmental Factors Matter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5478899" y="2136696"/>
            <a:ext cx="3741182" cy="15323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Lighting conditions and surface texture significantly affect perception accuracy. Robust systems must account for variability through adaptive algorithms or comprehensive testing.</a:t>
            </a:r>
            <a:endParaRPr lang="en-US" sz="1500" dirty="0"/>
          </a:p>
        </p:txBody>
      </p:sp>
      <p:sp>
        <p:nvSpPr>
          <p:cNvPr id="11" name="Shape 9"/>
          <p:cNvSpPr/>
          <p:nvPr/>
        </p:nvSpPr>
        <p:spPr>
          <a:xfrm>
            <a:off x="9625846" y="1508284"/>
            <a:ext cx="4238387" cy="2375059"/>
          </a:xfrm>
          <a:prstGeom prst="roundRect">
            <a:avLst>
              <a:gd name="adj" fmla="val 4620"/>
            </a:avLst>
          </a:prstGeom>
          <a:solidFill>
            <a:srgbClr val="181616">
              <a:alpha val="95000"/>
            </a:srgbClr>
          </a:solidFill>
          <a:ln w="22860">
            <a:solidFill>
              <a:srgbClr val="595959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9602986" y="1508284"/>
            <a:ext cx="91440" cy="2375059"/>
          </a:xfrm>
          <a:prstGeom prst="roundRect">
            <a:avLst>
              <a:gd name="adj" fmla="val 87986"/>
            </a:avLst>
          </a:prstGeom>
          <a:solidFill>
            <a:srgbClr val="FFFFFF"/>
          </a:solidFill>
          <a:ln/>
        </p:spPr>
      </p:sp>
      <p:sp>
        <p:nvSpPr>
          <p:cNvPr id="13" name="Text 11"/>
          <p:cNvSpPr/>
          <p:nvPr/>
        </p:nvSpPr>
        <p:spPr>
          <a:xfrm>
            <a:off x="9908738" y="1722596"/>
            <a:ext cx="3378756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FFFF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Integration Requires Iteration</a:t>
            </a:r>
            <a:endParaRPr lang="en-US" sz="1850" dirty="0"/>
          </a:p>
        </p:txBody>
      </p:sp>
      <p:sp>
        <p:nvSpPr>
          <p:cNvPr id="14" name="Text 12"/>
          <p:cNvSpPr/>
          <p:nvPr/>
        </p:nvSpPr>
        <p:spPr>
          <a:xfrm>
            <a:off x="9908738" y="2136696"/>
            <a:ext cx="3741182" cy="12258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Hardware-software integration involves extensive troubleshooting. Modular design and systematic debugging accelerate the development process.</a:t>
            </a:r>
            <a:endParaRPr lang="en-US" sz="1500" dirty="0"/>
          </a:p>
        </p:txBody>
      </p:sp>
      <p:sp>
        <p:nvSpPr>
          <p:cNvPr id="15" name="Shape 13"/>
          <p:cNvSpPr/>
          <p:nvPr/>
        </p:nvSpPr>
        <p:spPr>
          <a:xfrm>
            <a:off x="766167" y="4074795"/>
            <a:ext cx="4238387" cy="2375059"/>
          </a:xfrm>
          <a:prstGeom prst="roundRect">
            <a:avLst>
              <a:gd name="adj" fmla="val 4620"/>
            </a:avLst>
          </a:prstGeom>
          <a:solidFill>
            <a:srgbClr val="181616">
              <a:alpha val="95000"/>
            </a:srgbClr>
          </a:solidFill>
          <a:ln w="22860">
            <a:solidFill>
              <a:srgbClr val="595959"/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743307" y="4074795"/>
            <a:ext cx="91440" cy="2375059"/>
          </a:xfrm>
          <a:prstGeom prst="roundRect">
            <a:avLst>
              <a:gd name="adj" fmla="val 87986"/>
            </a:avLst>
          </a:prstGeom>
          <a:solidFill>
            <a:srgbClr val="FFFFFF"/>
          </a:solidFill>
          <a:ln/>
        </p:spPr>
      </p:sp>
      <p:sp>
        <p:nvSpPr>
          <p:cNvPr id="17" name="Text 15"/>
          <p:cNvSpPr/>
          <p:nvPr/>
        </p:nvSpPr>
        <p:spPr>
          <a:xfrm>
            <a:off x="1049060" y="4289108"/>
            <a:ext cx="2603540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FFFF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PID Tuning Takes Time</a:t>
            </a:r>
            <a:endParaRPr lang="en-US" sz="1850" dirty="0"/>
          </a:p>
        </p:txBody>
      </p:sp>
      <p:sp>
        <p:nvSpPr>
          <p:cNvPr id="18" name="Text 16"/>
          <p:cNvSpPr/>
          <p:nvPr/>
        </p:nvSpPr>
        <p:spPr>
          <a:xfrm>
            <a:off x="1049060" y="4703207"/>
            <a:ext cx="3741182" cy="12258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Eliminating drift and wobble requires careful proportional, integral, and derivative parameter adjustment through empirical testing and refinement.</a:t>
            </a:r>
            <a:endParaRPr lang="en-US" sz="1500" dirty="0"/>
          </a:p>
        </p:txBody>
      </p:sp>
      <p:sp>
        <p:nvSpPr>
          <p:cNvPr id="19" name="Shape 17"/>
          <p:cNvSpPr/>
          <p:nvPr/>
        </p:nvSpPr>
        <p:spPr>
          <a:xfrm>
            <a:off x="5196007" y="4074795"/>
            <a:ext cx="4238387" cy="2375059"/>
          </a:xfrm>
          <a:prstGeom prst="roundRect">
            <a:avLst>
              <a:gd name="adj" fmla="val 4620"/>
            </a:avLst>
          </a:prstGeom>
          <a:solidFill>
            <a:srgbClr val="181616">
              <a:alpha val="95000"/>
            </a:srgbClr>
          </a:solidFill>
          <a:ln w="22860">
            <a:solidFill>
              <a:srgbClr val="595959"/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5173147" y="4074795"/>
            <a:ext cx="91440" cy="2375059"/>
          </a:xfrm>
          <a:prstGeom prst="roundRect">
            <a:avLst>
              <a:gd name="adj" fmla="val 87986"/>
            </a:avLst>
          </a:prstGeom>
          <a:solidFill>
            <a:srgbClr val="FFFFFF"/>
          </a:solidFill>
          <a:ln/>
        </p:spPr>
      </p:sp>
      <p:sp>
        <p:nvSpPr>
          <p:cNvPr id="21" name="Text 19"/>
          <p:cNvSpPr/>
          <p:nvPr/>
        </p:nvSpPr>
        <p:spPr>
          <a:xfrm>
            <a:off x="5478899" y="4289108"/>
            <a:ext cx="2487930" cy="2992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FFFF00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Simplicity Often Wins</a:t>
            </a:r>
            <a:endParaRPr lang="en-US" sz="1850" dirty="0"/>
          </a:p>
        </p:txBody>
      </p:sp>
      <p:sp>
        <p:nvSpPr>
          <p:cNvPr id="22" name="Text 20"/>
          <p:cNvSpPr/>
          <p:nvPr/>
        </p:nvSpPr>
        <p:spPr>
          <a:xfrm>
            <a:off x="5478899" y="4703207"/>
            <a:ext cx="3741182" cy="15323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On resource-constrained platforms, simpler rule-based logic frequently outperforms complex algorithms due to reduced computational overhead and faster execution.</a:t>
            </a:r>
            <a:endParaRPr lang="en-US" sz="1500" dirty="0"/>
          </a:p>
        </p:txBody>
      </p:sp>
      <p:sp>
        <p:nvSpPr>
          <p:cNvPr id="23" name="Text 21"/>
          <p:cNvSpPr/>
          <p:nvPr/>
        </p:nvSpPr>
        <p:spPr>
          <a:xfrm>
            <a:off x="1053465" y="6880622"/>
            <a:ext cx="12810768" cy="6129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FFFF00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This project highlighted the importance of test-driven development in robotics. Iterative refinement based on empirical data proved essential for achieving reliable autonomous behavior.</a:t>
            </a:r>
            <a:endParaRPr lang="en-US" sz="1500" dirty="0"/>
          </a:p>
        </p:txBody>
      </p:sp>
      <p:sp>
        <p:nvSpPr>
          <p:cNvPr id="24" name="Shape 22"/>
          <p:cNvSpPr/>
          <p:nvPr/>
        </p:nvSpPr>
        <p:spPr>
          <a:xfrm>
            <a:off x="766167" y="6665238"/>
            <a:ext cx="22860" cy="1043702"/>
          </a:xfrm>
          <a:prstGeom prst="rect">
            <a:avLst/>
          </a:prstGeom>
          <a:solidFill>
            <a:srgbClr val="FFFFFF"/>
          </a:solidFill>
          <a:ln/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Custom</PresentationFormat>
  <Paragraphs>0</Paragraphs>
  <Slides>11</Slides>
  <Notes>11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9</cp:revision>
  <dcterms:created xsi:type="dcterms:W3CDTF">2025-11-30T13:28:12Z</dcterms:created>
  <dcterms:modified xsi:type="dcterms:W3CDTF">2025-12-02T02:03:50Z</dcterms:modified>
</cp:coreProperties>
</file>